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367d2fa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367d2fa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9d86ec4c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9d86ec4c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38f179cb1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38f179cb1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8f179cb1d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38f179cb1d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96d2ab53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396d2ab53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8636aaf2f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8636aaf2f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01df5098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101df5098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38f179cb1d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38f179cb1d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384ae5dc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384ae5d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69955544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26995554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384ae5dc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384ae5dc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f9d86ec4c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f9d86ec4c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38f179cb1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38f179cb1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f9d86ec4c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f9d86ec4c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38f179cb1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38f179cb1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8f179cb1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38f179cb1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hyperlink" Target="https://v-achilles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hyperlink" Target="https://neverworkintheory.org/2023/03/07/impact-of-world-politics-on-software-ecosystem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37.png"/><Relationship Id="rId5" Type="http://schemas.openxmlformats.org/officeDocument/2006/relationships/hyperlink" Target="https://opensource.org/osd" TargetMode="External"/><Relationship Id="rId6" Type="http://schemas.openxmlformats.org/officeDocument/2006/relationships/image" Target="../media/image40.png"/><Relationship Id="rId7" Type="http://schemas.openxmlformats.org/officeDocument/2006/relationships/image" Target="../media/image33.png"/><Relationship Id="rId8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Relationship Id="rId7" Type="http://schemas.openxmlformats.org/officeDocument/2006/relationships/image" Target="../media/image44.png"/><Relationship Id="rId8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s://www.b-list.org/weblog/2007/jan/15/lets-talk-about-javascript-libraries/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2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jpg"/><Relationship Id="rId4" Type="http://schemas.openxmlformats.org/officeDocument/2006/relationships/image" Target="../media/image10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3" Type="http://schemas.openxmlformats.org/officeDocument/2006/relationships/image" Target="../media/image16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15" Type="http://schemas.openxmlformats.org/officeDocument/2006/relationships/image" Target="../media/image31.png"/><Relationship Id="rId14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hyperlink" Target="https://www.cbc.ca/news/canada/manitoba/millennium-library-security-bag-checks-metal-detectors-1.5104406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194375" y="365550"/>
            <a:ext cx="5663400" cy="20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3C47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do we know about Libraries, and their Dependencies?</a:t>
            </a:r>
            <a:endParaRPr sz="2044">
              <a:solidFill>
                <a:srgbClr val="93C47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3"/>
          <p:cNvSpPr txBox="1"/>
          <p:nvPr/>
        </p:nvSpPr>
        <p:spPr>
          <a:xfrm>
            <a:off x="3305125" y="2111500"/>
            <a:ext cx="566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April 2023 Lightning Talks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183825" y="3219900"/>
            <a:ext cx="608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 Will </a:t>
            </a:r>
            <a:r>
              <a:rPr b="1" lang="en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Never Work in Theory</a:t>
            </a:r>
            <a:endParaRPr b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425" y="3980375"/>
            <a:ext cx="7457949" cy="10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0194" y="3219901"/>
            <a:ext cx="1607156" cy="184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900" y="279425"/>
            <a:ext cx="1427525" cy="173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"/>
          <p:cNvSpPr txBox="1"/>
          <p:nvPr>
            <p:ph type="title"/>
          </p:nvPr>
        </p:nvSpPr>
        <p:spPr>
          <a:xfrm>
            <a:off x="396675" y="146600"/>
            <a:ext cx="44277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Navigation</a:t>
            </a:r>
            <a:endParaRPr/>
          </a:p>
        </p:txBody>
      </p:sp>
      <p:sp>
        <p:nvSpPr>
          <p:cNvPr id="230" name="Google Shape;2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576" y="520400"/>
            <a:ext cx="3668301" cy="421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25" y="1520415"/>
            <a:ext cx="4785398" cy="13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2"/>
          <p:cNvSpPr txBox="1"/>
          <p:nvPr/>
        </p:nvSpPr>
        <p:spPr>
          <a:xfrm>
            <a:off x="172225" y="3107075"/>
            <a:ext cx="4596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 u="sng">
                <a:solidFill>
                  <a:schemeClr val="hlink"/>
                </a:solidFill>
                <a:hlinkClick r:id="rId5"/>
              </a:rPr>
              <a:t>https://v-achilles.com/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250" y="23188"/>
            <a:ext cx="7671000" cy="509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24"/>
          <p:cNvSpPr txBox="1"/>
          <p:nvPr>
            <p:ph type="title"/>
          </p:nvPr>
        </p:nvSpPr>
        <p:spPr>
          <a:xfrm>
            <a:off x="1079075" y="802875"/>
            <a:ext cx="5801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Example 2 - ProtestWare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Society Issues in Software</a:t>
            </a:r>
            <a:endParaRPr sz="3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100" y="28750"/>
            <a:ext cx="3089267" cy="5085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5"/>
          <p:cNvSpPr txBox="1"/>
          <p:nvPr/>
        </p:nvSpPr>
        <p:spPr>
          <a:xfrm>
            <a:off x="567575" y="1571275"/>
            <a:ext cx="4172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CVE-2022-23812, CWE-506</a:t>
            </a:r>
            <a:endParaRPr b="1" sz="21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25" y="0"/>
            <a:ext cx="4333300" cy="3118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50" y="4202050"/>
            <a:ext cx="4140350" cy="4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 txBox="1"/>
          <p:nvPr/>
        </p:nvSpPr>
        <p:spPr>
          <a:xfrm>
            <a:off x="131425" y="47495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https://opensource.org/osd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261" name="Google Shape;26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01" y="3671001"/>
            <a:ext cx="4253008" cy="5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4414" y="3331125"/>
            <a:ext cx="4060885" cy="12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0"/>
            <a:ext cx="4333299" cy="312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95000" y="2378525"/>
            <a:ext cx="4827175" cy="97766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4819000" y="4717925"/>
            <a:ext cx="3957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 u="sng">
                <a:solidFill>
                  <a:schemeClr val="hlink"/>
                </a:solidFill>
                <a:hlinkClick r:id="rId10"/>
              </a:rPr>
              <a:t>https://neverworkintheory.org/2023/03/07/impact-of-world-politics-on-software-ecosystems.html</a:t>
            </a:r>
            <a:endParaRPr b="1"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>
            <p:ph idx="1" type="body"/>
          </p:nvPr>
        </p:nvSpPr>
        <p:spPr>
          <a:xfrm>
            <a:off x="573625" y="2070138"/>
            <a:ext cx="5753700" cy="12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43337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</a:pPr>
            <a:r>
              <a:rPr lang="en" sz="2125">
                <a:solidFill>
                  <a:schemeClr val="accent2"/>
                </a:solidFill>
                <a:highlight>
                  <a:schemeClr val="dk1"/>
                </a:highlight>
              </a:rPr>
              <a:t>Balancing Trust with Libraries.</a:t>
            </a:r>
            <a:endParaRPr sz="2125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indent="-343337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</a:pPr>
            <a:r>
              <a:rPr lang="en" sz="2125">
                <a:solidFill>
                  <a:schemeClr val="accent2"/>
                </a:solidFill>
                <a:highlight>
                  <a:schemeClr val="dk1"/>
                </a:highlight>
              </a:rPr>
              <a:t>Tools require feedback.</a:t>
            </a:r>
            <a:endParaRPr sz="2125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indent="-343337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</a:pPr>
            <a:r>
              <a:rPr lang="en" sz="2125">
                <a:solidFill>
                  <a:schemeClr val="accent2"/>
                </a:solidFill>
                <a:highlight>
                  <a:schemeClr val="dk1"/>
                </a:highlight>
              </a:rPr>
              <a:t>Gap between Open Source and Industry not so far!</a:t>
            </a:r>
            <a:endParaRPr sz="2125">
              <a:solidFill>
                <a:schemeClr val="accent2"/>
              </a:solidFill>
              <a:highlight>
                <a:schemeClr val="dk1"/>
              </a:highlight>
            </a:endParaRPr>
          </a:p>
          <a:p>
            <a:pPr indent="-343337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100000"/>
              <a:buChar char="●"/>
            </a:pPr>
            <a:r>
              <a:rPr lang="en" sz="2125">
                <a:solidFill>
                  <a:schemeClr val="accent2"/>
                </a:solidFill>
                <a:highlight>
                  <a:schemeClr val="dk1"/>
                </a:highlight>
              </a:rPr>
              <a:t>Libraries are ever-expanding society.</a:t>
            </a:r>
            <a:endParaRPr sz="1600">
              <a:solidFill>
                <a:schemeClr val="accent2"/>
              </a:solidFill>
              <a:highlight>
                <a:schemeClr val="dk1"/>
              </a:highlight>
            </a:endParaRPr>
          </a:p>
        </p:txBody>
      </p:sp>
      <p:sp>
        <p:nvSpPr>
          <p:cNvPr id="271" name="Google Shape;27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2" name="Google Shape;2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025" y="2916948"/>
            <a:ext cx="2636975" cy="17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425" y="3568099"/>
            <a:ext cx="5381926" cy="12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7"/>
          <p:cNvSpPr txBox="1"/>
          <p:nvPr>
            <p:ph idx="4294967295" type="ctrTitle"/>
          </p:nvPr>
        </p:nvSpPr>
        <p:spPr>
          <a:xfrm>
            <a:off x="1209475" y="38550"/>
            <a:ext cx="5663400" cy="20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93C47D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What do we know about Libraries, and their Dependencies?</a:t>
            </a:r>
            <a:endParaRPr sz="2044">
              <a:solidFill>
                <a:srgbClr val="93C47D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75" name="Google Shape;27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3594" y="192709"/>
            <a:ext cx="2227550" cy="1476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1" name="Google Shape;2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75" y="190950"/>
            <a:ext cx="4300651" cy="243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185463"/>
            <a:ext cx="4366874" cy="245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2288" y="2740174"/>
            <a:ext cx="2034826" cy="11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213" y="3907775"/>
            <a:ext cx="2983008" cy="6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9525" y="2840325"/>
            <a:ext cx="3899051" cy="215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54175" y="1994500"/>
            <a:ext cx="1223675" cy="14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8"/>
          <p:cNvSpPr txBox="1"/>
          <p:nvPr>
            <p:ph type="title"/>
          </p:nvPr>
        </p:nvSpPr>
        <p:spPr>
          <a:xfrm>
            <a:off x="171750" y="4566775"/>
            <a:ext cx="4300500" cy="4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Thanks Organisers!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>
            <p:ph type="title"/>
          </p:nvPr>
        </p:nvSpPr>
        <p:spPr>
          <a:xfrm>
            <a:off x="1244275" y="478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Never Work in Theory</a:t>
            </a:r>
            <a:endParaRPr/>
          </a:p>
        </p:txBody>
      </p:sp>
      <p:sp>
        <p:nvSpPr>
          <p:cNvPr id="146" name="Google Shape;14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050" y="566250"/>
            <a:ext cx="7619656" cy="444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4"/>
          <p:cNvSpPr/>
          <p:nvPr/>
        </p:nvSpPr>
        <p:spPr>
          <a:xfrm>
            <a:off x="6067050" y="2019525"/>
            <a:ext cx="2463900" cy="20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2936575" y="3681850"/>
            <a:ext cx="2764200" cy="20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4"/>
          <p:cNvSpPr/>
          <p:nvPr/>
        </p:nvSpPr>
        <p:spPr>
          <a:xfrm>
            <a:off x="1151450" y="3931650"/>
            <a:ext cx="1539000" cy="20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4"/>
          <p:cNvSpPr/>
          <p:nvPr/>
        </p:nvSpPr>
        <p:spPr>
          <a:xfrm>
            <a:off x="4752325" y="4137150"/>
            <a:ext cx="2370600" cy="20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title"/>
          </p:nvPr>
        </p:nvSpPr>
        <p:spPr>
          <a:xfrm>
            <a:off x="1844750" y="217075"/>
            <a:ext cx="5801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Taking a Different View!</a:t>
            </a:r>
            <a:endParaRPr sz="3100"/>
          </a:p>
        </p:txBody>
      </p:sp>
      <p:sp>
        <p:nvSpPr>
          <p:cNvPr id="157" name="Google Shape;15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225" y="1225750"/>
            <a:ext cx="4454691" cy="372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3175" y="-2"/>
            <a:ext cx="1880834" cy="1880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775" y="150750"/>
            <a:ext cx="5664252" cy="490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6"/>
          <p:cNvSpPr/>
          <p:nvPr/>
        </p:nvSpPr>
        <p:spPr>
          <a:xfrm>
            <a:off x="4317000" y="2190650"/>
            <a:ext cx="510000" cy="25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1108625" y="3237200"/>
            <a:ext cx="456300" cy="20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3442825" y="4054775"/>
            <a:ext cx="874200" cy="20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050" y="0"/>
            <a:ext cx="3522950" cy="36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0" y="57675"/>
            <a:ext cx="6041323" cy="357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7"/>
          <p:cNvSpPr txBox="1"/>
          <p:nvPr/>
        </p:nvSpPr>
        <p:spPr>
          <a:xfrm>
            <a:off x="47700" y="4060825"/>
            <a:ext cx="471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277BD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https://www.b-list.org/weblog/2007/jan/15/lets-talk-about-javascript-libraries/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1625" y="227650"/>
            <a:ext cx="2739525" cy="436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4001" y="3240803"/>
            <a:ext cx="2060932" cy="1651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" name="Google Shape;1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063" y="455650"/>
            <a:ext cx="2609136" cy="20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2625" y="455662"/>
            <a:ext cx="1458525" cy="2090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2075" y="2650825"/>
            <a:ext cx="3941801" cy="205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350" y="455650"/>
            <a:ext cx="4716298" cy="286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736150" y="2465575"/>
            <a:ext cx="8124000" cy="6918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9"/>
          <p:cNvSpPr txBox="1"/>
          <p:nvPr>
            <p:ph type="title"/>
          </p:nvPr>
        </p:nvSpPr>
        <p:spPr>
          <a:xfrm>
            <a:off x="1077650" y="97575"/>
            <a:ext cx="56460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Life so far in Research</a:t>
            </a:r>
            <a:endParaRPr/>
          </a:p>
        </p:txBody>
      </p:sp>
      <p:pic>
        <p:nvPicPr>
          <p:cNvPr id="195" name="Google Shape;1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139" y="810625"/>
            <a:ext cx="1903749" cy="19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9013" y="3157375"/>
            <a:ext cx="2089999" cy="131031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 txBox="1"/>
          <p:nvPr/>
        </p:nvSpPr>
        <p:spPr>
          <a:xfrm>
            <a:off x="736150" y="29972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2013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7610175" y="29972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2023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" name="Google Shape;1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3463" y="3684327"/>
            <a:ext cx="1741600" cy="661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777" y="3605450"/>
            <a:ext cx="2162385" cy="6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3225" y="4370352"/>
            <a:ext cx="1369224" cy="6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85175" y="576988"/>
            <a:ext cx="1477450" cy="3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52825" y="4370340"/>
            <a:ext cx="1522538" cy="6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31225" y="4370350"/>
            <a:ext cx="691800" cy="6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03975" y="3036225"/>
            <a:ext cx="1369224" cy="62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42689" y="999175"/>
            <a:ext cx="691800" cy="98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81525" y="2031513"/>
            <a:ext cx="1998800" cy="47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231225" y="2222950"/>
            <a:ext cx="1083525" cy="279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5265" y="2091826"/>
            <a:ext cx="680709" cy="47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20"/>
          <p:cNvSpPr txBox="1"/>
          <p:nvPr>
            <p:ph type="title"/>
          </p:nvPr>
        </p:nvSpPr>
        <p:spPr>
          <a:xfrm>
            <a:off x="1507525" y="1816550"/>
            <a:ext cx="6215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90"/>
              <a:t>Example 1 - Securing Libraries!</a:t>
            </a:r>
            <a:endParaRPr sz="309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950" y="370750"/>
            <a:ext cx="7429500" cy="4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 txBox="1"/>
          <p:nvPr/>
        </p:nvSpPr>
        <p:spPr>
          <a:xfrm>
            <a:off x="101250" y="4552225"/>
            <a:ext cx="894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https://www.cbc.ca/news/canada/manitoba/millennium-library-security-bag-checks-metal-detectors-1.5104406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/>
        </p:nvSpPr>
        <p:spPr>
          <a:xfrm>
            <a:off x="2514850" y="809375"/>
            <a:ext cx="21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1"/>
          <p:cNvSpPr/>
          <p:nvPr/>
        </p:nvSpPr>
        <p:spPr>
          <a:xfrm>
            <a:off x="2724550" y="809375"/>
            <a:ext cx="1900500" cy="510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